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7" r:id="rId2"/>
    <p:sldId id="259" r:id="rId3"/>
    <p:sldId id="262" r:id="rId4"/>
    <p:sldId id="263" r:id="rId5"/>
    <p:sldId id="264" r:id="rId6"/>
    <p:sldId id="265" r:id="rId7"/>
    <p:sldId id="279" r:id="rId8"/>
    <p:sldId id="286" r:id="rId9"/>
    <p:sldId id="268" r:id="rId10"/>
    <p:sldId id="293" r:id="rId11"/>
    <p:sldId id="289" r:id="rId12"/>
    <p:sldId id="287" r:id="rId13"/>
    <p:sldId id="294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88" r:id="rId22"/>
    <p:sldId id="277" r:id="rId23"/>
    <p:sldId id="290" r:id="rId24"/>
    <p:sldId id="291" r:id="rId25"/>
    <p:sldId id="278" r:id="rId26"/>
    <p:sldId id="280" r:id="rId27"/>
    <p:sldId id="29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jpg>
</file>

<file path=ppt/media/image22.jpg>
</file>

<file path=ppt/media/image23.jpg>
</file>

<file path=ppt/media/image24.png>
</file>

<file path=ppt/media/image25.jpg>
</file>

<file path=ppt/media/image26.png>
</file>

<file path=ppt/media/image27.jpg>
</file>

<file path=ppt/media/image28.png>
</file>

<file path=ppt/media/image29.jpg>
</file>

<file path=ppt/media/image3.jpg>
</file>

<file path=ppt/media/image30.jpg>
</file>

<file path=ppt/media/image31.png>
</file>

<file path=ppt/media/image32.png>
</file>

<file path=ppt/media/image33.jpg>
</file>

<file path=ppt/media/image34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36F34-6F6D-40EE-AAA5-C79AA4B82F16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6A1568-F51C-4A7B-A869-5B6E6CF136D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009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5482D1-A287-4C6E-B683-28802A8FED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F4BBFAF-BC61-4C95-BBEB-BA09BAF25E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576CC7-4C1F-470A-BFFD-C5FD91CE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2E76ED1-70B7-4671-A429-D9C2854FB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FD418E-DE5E-4A04-BC45-615A62219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50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7F503-F9CD-409F-BC49-37F8C8CC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0770B21-084F-472A-A643-87315128B9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9911BE-2C41-4E2B-8D6B-5B3F912AD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7BC59F-3075-490E-9B28-FBAE09130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3826FA4-E460-4753-8BC3-7ACCF448E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72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C441590-7DC0-4127-A3A3-13C5B99D2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4AA9356-4FE5-4BA6-AFD1-4DC8BCB1E0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18BBB09-855E-44B1-A064-6C629BD4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47C531-7C70-4184-8E6B-41C215035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47DE88-E35A-49DA-BBF2-08BACC186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363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7A633C-13D9-4977-83C9-94EF92CB4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48FC50-39D1-4B00-A336-29FF812DCD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1963F3-4BF4-4A49-84F6-DB9700E6C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60581D0-2921-48A3-AA09-8152FBB7E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A73B4D8-622F-40FE-9DD5-1F9833919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72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20ABD9-8F93-42AE-B3C5-BDE8E92BA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BB59E7F-EBEB-449C-ACD8-B95AC3B56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FCE8F5-1A35-4F0D-8A78-397CB54B4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B2744D-895C-4412-B33F-7258AFC61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596FF0-1D1A-4AE3-B01A-BC9733A6E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9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532ADE-184E-45D1-89D8-C7F040683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4A08B9-11F6-4F4A-A281-3ACA89DDD8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579B429-53D7-4F68-B27A-38C6F2ECE6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AE855EA-FC7F-407D-AF45-8D72387F2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8C5CE17-AC96-4AA3-A6E3-D0BF87AD7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32100E0-12EE-4013-B884-3532D1AAA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01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14A41D-ECED-4F17-8A79-973378608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875AED2-2719-47DD-BF78-D5E2CD536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04809A9-E7DD-4A42-89E3-68CAECBC1A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448373B-17EF-465F-A878-AD6C904E16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A83D2A1-7D19-4291-8840-18F54ED1A3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A66B2CB-CD70-4492-85C4-F5190DB52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F9E2002-DC6B-4B00-941F-55C18A6B3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B1CAA8C-2CD9-4514-B0A6-4F3C8504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359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906053-5FA8-4210-B239-B89C7B399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3F7A04F-1AA2-4FCC-9E5C-4C39FD48F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8BD2F2-0B0F-4521-8DDF-FB3755343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8F8B415-EBAA-43DF-8D2B-21471D253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988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5F86741-F47D-49E7-870B-93868EE6F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53A8B02-7FB7-47D1-86A1-76A0E8961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AC2FC1B-3853-4751-BB08-544ADF3C5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794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E6FF89-A22B-421F-8FA7-5201497BF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23B55B-13C6-4429-87ED-6E1A13769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8A4F17-F538-45E1-9EC3-B8C1587D11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E961F33-F6CE-448D-83B4-BCEE20A96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AF92EEB-198E-4A71-8B8D-ABEB03E41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D698F40-DBDA-401C-8F86-5EB35FCD9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595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5B7666-CF6E-4BB5-9186-53780D421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95C1549-8D9F-49BA-BD95-CBBCC5D0FB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AC2BAF4-2FFF-4EF9-BF4F-D5F7FDFC5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C97AFE-4CE1-4F0C-87A1-C4B934E59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51F2002-920D-4F90-A151-8DE5C75FE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0281126-1266-4593-90E0-D8A25190E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634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280D0B2-C6CC-4D61-9586-2CFB1B474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A2CD17-959B-4999-A011-583C00D55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E65F38-0348-47C4-824F-BB4A2EBDEB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632E9-0E48-43CD-BC5D-7C9E0E6C4F54}" type="datetimeFigureOut">
              <a:rPr lang="en-US" smtClean="0"/>
              <a:t>24-10-17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78934AE-8057-48F3-B2EE-CE6A6DEA0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BC2C91-533E-4AD6-9024-1AB57CF73E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CD39D-0ED8-487F-A308-0BCDCF97C6B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160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9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112364" y="1292684"/>
            <a:ext cx="972332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6600" b="1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IDENTIFICAÇÃO AUTOMATIZADA DE OBSTÁCULOS NO ASFALTO</a:t>
            </a:r>
            <a:endParaRPr lang="en-US" sz="6600" b="1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31520" y="1349719"/>
            <a:ext cx="192307" cy="3772204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B105D13-8C83-43DE-9CF6-C0B3ED90E87F}"/>
              </a:ext>
            </a:extLst>
          </p:cNvPr>
          <p:cNvSpPr txBox="1"/>
          <p:nvPr/>
        </p:nvSpPr>
        <p:spPr>
          <a:xfrm>
            <a:off x="1187778" y="4452060"/>
            <a:ext cx="100584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600" dirty="0">
                <a:solidFill>
                  <a:schemeClr val="bg1"/>
                </a:solidFill>
                <a:latin typeface="Arial Narrow" panose="020B0606020202030204" pitchFamily="34" charset="0"/>
              </a:rPr>
              <a:t>COM VISTA  AO EMPREGO DE APRENDIZAGEM DE MÁQUINA</a:t>
            </a:r>
            <a:endParaRPr lang="en-US" sz="26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0A21997-B37D-4502-9B97-F972D11CE2C7}"/>
              </a:ext>
            </a:extLst>
          </p:cNvPr>
          <p:cNvSpPr txBox="1"/>
          <p:nvPr/>
        </p:nvSpPr>
        <p:spPr>
          <a:xfrm>
            <a:off x="1187778" y="5558912"/>
            <a:ext cx="100584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600" dirty="0">
                <a:solidFill>
                  <a:schemeClr val="bg1"/>
                </a:solidFill>
                <a:latin typeface="Arial Narrow" panose="020B0606020202030204" pitchFamily="34" charset="0"/>
              </a:rPr>
              <a:t>Lucas Cavalcanti Adorno			Orientador: Flávio Luís de Mello</a:t>
            </a:r>
          </a:p>
          <a:p>
            <a:r>
              <a:rPr lang="pt-BR" sz="2600" dirty="0">
                <a:solidFill>
                  <a:schemeClr val="bg1"/>
                </a:solidFill>
                <a:latin typeface="Arial Narrow" panose="020B0606020202030204" pitchFamily="34" charset="0"/>
              </a:rPr>
              <a:t>Engenharia Eletrônica e de Computação</a:t>
            </a:r>
            <a:endParaRPr lang="en-US" sz="26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917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F9CEBE2D-83F2-4D1C-9F82-4306288A13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64" y="1542197"/>
            <a:ext cx="11764370" cy="358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017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42762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PESQUISA DE CAMPO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sp>
        <p:nvSpPr>
          <p:cNvPr id="13" name="Rectangle 25">
            <a:extLst>
              <a:ext uri="{FF2B5EF4-FFF2-40B4-BE49-F238E27FC236}">
                <a16:creationId xmlns:a16="http://schemas.microsoft.com/office/drawing/2014/main" id="{5A31458D-F331-43F9-AC91-8278ED04437B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2B7033A-C664-4FD2-B17A-8FFF16A513C0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87E1877-5ADD-4834-B602-667E2B1AFF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004" y="1470580"/>
            <a:ext cx="3205258" cy="51328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EEA86A7F-E6C3-48EE-8253-05CC2BD6A4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503" y="1472492"/>
            <a:ext cx="5829915" cy="51309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E461B76-C77F-44CA-8C75-957D67E0AF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28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4432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AQUISIÇÃO DE DADOS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sp>
        <p:nvSpPr>
          <p:cNvPr id="13" name="Rectangle 25">
            <a:extLst>
              <a:ext uri="{FF2B5EF4-FFF2-40B4-BE49-F238E27FC236}">
                <a16:creationId xmlns:a16="http://schemas.microsoft.com/office/drawing/2014/main" id="{5A31458D-F331-43F9-AC91-8278ED04437B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2B7033A-C664-4FD2-B17A-8FFF16A513C0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5899F8A-B70C-4F0A-B3F2-54331C804D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29" y="1488733"/>
            <a:ext cx="10306539" cy="453093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8B13E51-A728-4CCF-94D2-2E388395A6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122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A5899F8A-B70C-4F0A-B3F2-54331C804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6" y="764275"/>
            <a:ext cx="11796948" cy="518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98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4432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AQUISIÇÃO DE DADOS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82DEA21-39AF-44C9-A286-58BC78BB24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636562"/>
            <a:ext cx="4697174" cy="513273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EC01B7B-D912-43CD-92C4-D22B753448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065" y="2331268"/>
            <a:ext cx="1762125" cy="81915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9758EBB7-8FEA-4D84-B7B7-BA47216162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065" y="4779979"/>
            <a:ext cx="1600200" cy="1257300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093FD830-08DC-4773-9F93-163023768193}"/>
              </a:ext>
            </a:extLst>
          </p:cNvPr>
          <p:cNvSpPr txBox="1"/>
          <p:nvPr/>
        </p:nvSpPr>
        <p:spPr>
          <a:xfrm>
            <a:off x="7464196" y="4316073"/>
            <a:ext cx="17235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00" b="1" dirty="0">
                <a:latin typeface="Arial Narrow" charset="0"/>
                <a:ea typeface="Arial Narrow" charset="0"/>
                <a:cs typeface="Arial Narrow" charset="0"/>
              </a:rPr>
              <a:t>Quebra-molas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D3018B3-5B67-46E7-9716-89D49F41E590}"/>
              </a:ext>
            </a:extLst>
          </p:cNvPr>
          <p:cNvSpPr txBox="1"/>
          <p:nvPr/>
        </p:nvSpPr>
        <p:spPr>
          <a:xfrm>
            <a:off x="7799169" y="1910351"/>
            <a:ext cx="110799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00" b="1" dirty="0">
                <a:latin typeface="Arial Narrow" charset="0"/>
                <a:ea typeface="Arial Narrow" charset="0"/>
                <a:cs typeface="Arial Narrow" charset="0"/>
              </a:rPr>
              <a:t>Buracos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562EB7CD-A425-4D17-B325-7B486D7E5B5D}"/>
              </a:ext>
            </a:extLst>
          </p:cNvPr>
          <p:cNvCxnSpPr>
            <a:cxnSpLocks/>
          </p:cNvCxnSpPr>
          <p:nvPr/>
        </p:nvCxnSpPr>
        <p:spPr>
          <a:xfrm flipV="1">
            <a:off x="4996206" y="2900275"/>
            <a:ext cx="2021674" cy="91758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DE49BAA0-0758-4922-85B6-79FA05908253}"/>
              </a:ext>
            </a:extLst>
          </p:cNvPr>
          <p:cNvCxnSpPr>
            <a:cxnSpLocks/>
          </p:cNvCxnSpPr>
          <p:nvPr/>
        </p:nvCxnSpPr>
        <p:spPr>
          <a:xfrm>
            <a:off x="4996206" y="3817856"/>
            <a:ext cx="2021674" cy="142732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Rectangle 25">
            <a:extLst>
              <a:ext uri="{FF2B5EF4-FFF2-40B4-BE49-F238E27FC236}">
                <a16:creationId xmlns:a16="http://schemas.microsoft.com/office/drawing/2014/main" id="{7F28DAED-BD8E-432B-9364-9405FBDB1EF7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699A994B-4448-4A84-A55E-3E1281E266EF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EECD196-AE8D-4812-8F89-569235E593C2}"/>
              </a:ext>
            </a:extLst>
          </p:cNvPr>
          <p:cNvSpPr txBox="1"/>
          <p:nvPr/>
        </p:nvSpPr>
        <p:spPr>
          <a:xfrm>
            <a:off x="832512" y="1159127"/>
            <a:ext cx="167225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00" b="1" dirty="0">
                <a:latin typeface="Arial Narrow" charset="0"/>
                <a:ea typeface="Arial Narrow" charset="0"/>
                <a:cs typeface="Arial Narrow" charset="0"/>
              </a:rPr>
              <a:t>Acelerômetro</a:t>
            </a: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A7084551-BA6D-4251-A6DF-96077287CFDD}"/>
              </a:ext>
            </a:extLst>
          </p:cNvPr>
          <p:cNvSpPr/>
          <p:nvPr/>
        </p:nvSpPr>
        <p:spPr>
          <a:xfrm>
            <a:off x="7265773" y="1879959"/>
            <a:ext cx="2174789" cy="4479652"/>
          </a:xfrm>
          <a:prstGeom prst="round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847D8EA8-DAC0-4EF0-9D0B-542C81D775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156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5267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DADOS PARCIAIS OBTIDOS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4985305-4C1B-4DFB-A3D9-078736BD3FF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874" y="1777727"/>
            <a:ext cx="10622534" cy="4389120"/>
          </a:xfrm>
          <a:prstGeom prst="rect">
            <a:avLst/>
          </a:prstGeom>
        </p:spPr>
      </p:pic>
      <p:sp>
        <p:nvSpPr>
          <p:cNvPr id="16" name="Rectangle 25">
            <a:extLst>
              <a:ext uri="{FF2B5EF4-FFF2-40B4-BE49-F238E27FC236}">
                <a16:creationId xmlns:a16="http://schemas.microsoft.com/office/drawing/2014/main" id="{05234529-1A7D-40D7-8029-F36D9D5F6652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89730974-21F5-4D6B-AE68-4B5027ACF22B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90FD425-60EF-4D87-BE22-0FD8ED456D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551" y="1281669"/>
            <a:ext cx="161948" cy="38105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E22AAD0F-DA46-4849-A99F-6E117055AA62}"/>
              </a:ext>
            </a:extLst>
          </p:cNvPr>
          <p:cNvSpPr txBox="1"/>
          <p:nvPr/>
        </p:nvSpPr>
        <p:spPr>
          <a:xfrm>
            <a:off x="1588499" y="1166662"/>
            <a:ext cx="1458097" cy="61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b="1" dirty="0">
                <a:latin typeface="Arial Narrow" panose="020B0606020202030204" pitchFamily="34" charset="0"/>
              </a:rPr>
              <a:t>Quebra-Mola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latin typeface="Arial Narrow" panose="020B0606020202030204" pitchFamily="34" charset="0"/>
              </a:rPr>
              <a:t>Buraco</a:t>
            </a:r>
            <a:endParaRPr lang="en-US" sz="1200" b="1" dirty="0">
              <a:latin typeface="Arial Narrow" panose="020B0606020202030204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43F35882-B4AD-40AC-B628-3ED12C667CBF}"/>
              </a:ext>
            </a:extLst>
          </p:cNvPr>
          <p:cNvSpPr/>
          <p:nvPr/>
        </p:nvSpPr>
        <p:spPr>
          <a:xfrm>
            <a:off x="1351006" y="1166662"/>
            <a:ext cx="1186249" cy="67338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CD73CFC-7178-4083-AD29-BDA0EDE579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053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5267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DADOS PARCIAIS OBTIDOS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A2B8EC8A-B86B-4A05-81A6-0AFDE39D6588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691" y="1837400"/>
            <a:ext cx="10213848" cy="4251960"/>
          </a:xfrm>
          <a:prstGeom prst="rect">
            <a:avLst/>
          </a:prstGeom>
        </p:spPr>
      </p:pic>
      <p:sp>
        <p:nvSpPr>
          <p:cNvPr id="8" name="Rectangle 25">
            <a:extLst>
              <a:ext uri="{FF2B5EF4-FFF2-40B4-BE49-F238E27FC236}">
                <a16:creationId xmlns:a16="http://schemas.microsoft.com/office/drawing/2014/main" id="{C410C43D-55D8-441D-947E-F76C2F69A9F6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7608E85-EA9F-472B-8083-E9681A9E0B69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2958AFC-C730-42F2-B317-B551234440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551" y="1281669"/>
            <a:ext cx="161948" cy="381053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12EC79C-AA4C-45DC-AA96-7C2DB6EA58C2}"/>
              </a:ext>
            </a:extLst>
          </p:cNvPr>
          <p:cNvSpPr txBox="1"/>
          <p:nvPr/>
        </p:nvSpPr>
        <p:spPr>
          <a:xfrm>
            <a:off x="1588499" y="1166662"/>
            <a:ext cx="1458097" cy="61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b="1" dirty="0">
                <a:latin typeface="Arial Narrow" panose="020B0606020202030204" pitchFamily="34" charset="0"/>
              </a:rPr>
              <a:t>Quebra-Mola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latin typeface="Arial Narrow" panose="020B0606020202030204" pitchFamily="34" charset="0"/>
              </a:rPr>
              <a:t>Buraco</a:t>
            </a:r>
            <a:endParaRPr lang="en-US" sz="1200" b="1" dirty="0">
              <a:latin typeface="Arial Narrow" panose="020B0606020202030204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DDBEC2E3-69C9-4179-8BC1-F4AEFC240415}"/>
              </a:ext>
            </a:extLst>
          </p:cNvPr>
          <p:cNvSpPr/>
          <p:nvPr/>
        </p:nvSpPr>
        <p:spPr>
          <a:xfrm>
            <a:off x="1351006" y="1166662"/>
            <a:ext cx="1186249" cy="67338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A9B295DB-F18D-4497-B3F6-F162C6A5C1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702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5267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DADOS PARCIAIS OBTIDOS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49393B0-DE1E-4E99-8B32-B11B9178E0E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60" y="1856258"/>
            <a:ext cx="10445465" cy="4251960"/>
          </a:xfrm>
          <a:prstGeom prst="rect">
            <a:avLst/>
          </a:prstGeom>
        </p:spPr>
      </p:pic>
      <p:sp>
        <p:nvSpPr>
          <p:cNvPr id="8" name="Rectangle 25">
            <a:extLst>
              <a:ext uri="{FF2B5EF4-FFF2-40B4-BE49-F238E27FC236}">
                <a16:creationId xmlns:a16="http://schemas.microsoft.com/office/drawing/2014/main" id="{C19B2681-4BFD-4466-9CD9-8AD3D7AFD2F7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A3E741E-359C-433B-80F2-2BB2E93AE666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AEE5319-B698-41E8-B304-57F5337654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551" y="1281669"/>
            <a:ext cx="161948" cy="381053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D148AA4A-B229-4DF2-9BB1-DBDB3414671B}"/>
              </a:ext>
            </a:extLst>
          </p:cNvPr>
          <p:cNvSpPr txBox="1"/>
          <p:nvPr/>
        </p:nvSpPr>
        <p:spPr>
          <a:xfrm>
            <a:off x="1588499" y="1166662"/>
            <a:ext cx="1458097" cy="61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b="1" dirty="0">
                <a:latin typeface="Arial Narrow" panose="020B0606020202030204" pitchFamily="34" charset="0"/>
              </a:rPr>
              <a:t>Quebra-Mola</a:t>
            </a:r>
          </a:p>
          <a:p>
            <a:pPr>
              <a:lnSpc>
                <a:spcPct val="150000"/>
              </a:lnSpc>
            </a:pPr>
            <a:r>
              <a:rPr lang="pt-BR" sz="1200" b="1" dirty="0">
                <a:latin typeface="Arial Narrow" panose="020B0606020202030204" pitchFamily="34" charset="0"/>
              </a:rPr>
              <a:t>Buraco</a:t>
            </a:r>
            <a:endParaRPr lang="en-US" sz="1200" b="1" dirty="0">
              <a:latin typeface="Arial Narrow" panose="020B0606020202030204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9D5AF84-507F-4009-ABD2-309792A0CFC5}"/>
              </a:ext>
            </a:extLst>
          </p:cNvPr>
          <p:cNvSpPr/>
          <p:nvPr/>
        </p:nvSpPr>
        <p:spPr>
          <a:xfrm>
            <a:off x="1351006" y="1166662"/>
            <a:ext cx="1186249" cy="67338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497BB4A5-5018-4E10-B972-E56F4B6626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8436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B7C4EEBE-EE37-4FA2-B87C-C09F5DB52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931" y="2087354"/>
            <a:ext cx="2258621" cy="33035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CaixaDeTexto 1"/>
          <p:cNvSpPr txBox="1"/>
          <p:nvPr/>
        </p:nvSpPr>
        <p:spPr>
          <a:xfrm>
            <a:off x="1188720" y="219456"/>
            <a:ext cx="4703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IMAGENS CAPTURADAS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C13405C-218F-4272-9C28-8406CADB1D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474"/>
          <a:stretch/>
        </p:blipFill>
        <p:spPr>
          <a:xfrm>
            <a:off x="1009762" y="2136239"/>
            <a:ext cx="6414239" cy="32546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Rectangle 25">
            <a:extLst>
              <a:ext uri="{FF2B5EF4-FFF2-40B4-BE49-F238E27FC236}">
                <a16:creationId xmlns:a16="http://schemas.microsoft.com/office/drawing/2014/main" id="{31AC0FB6-B39E-4898-B03C-9D30E1DDD5CD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B39E41-F817-46F7-A94E-543924E343B5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E0C0B7F6-761D-401C-B9BD-B3490749A148}"/>
              </a:ext>
            </a:extLst>
          </p:cNvPr>
          <p:cNvSpPr/>
          <p:nvPr/>
        </p:nvSpPr>
        <p:spPr>
          <a:xfrm>
            <a:off x="8709931" y="2049646"/>
            <a:ext cx="2258621" cy="3303513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8C2D08CF-1EA7-4DB6-A63E-3B106B5845CD}"/>
              </a:ext>
            </a:extLst>
          </p:cNvPr>
          <p:cNvCxnSpPr>
            <a:cxnSpLocks/>
          </p:cNvCxnSpPr>
          <p:nvPr/>
        </p:nvCxnSpPr>
        <p:spPr>
          <a:xfrm flipH="1">
            <a:off x="7554096" y="3970638"/>
            <a:ext cx="1025740" cy="0"/>
          </a:xfrm>
          <a:prstGeom prst="straightConnector1">
            <a:avLst/>
          </a:prstGeom>
          <a:ln w="28575"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4C8D17C6-A594-4BD5-A34C-924BAEA7C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36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F513195-70D8-4CD9-9105-71B601D1F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5768" y="2087354"/>
            <a:ext cx="2179900" cy="354917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2A9A73B-626B-4B76-A1DD-4A9A43ADBAF3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69"/>
          <a:stretch/>
        </p:blipFill>
        <p:spPr>
          <a:xfrm>
            <a:off x="1005840" y="2139696"/>
            <a:ext cx="6419088" cy="32784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4C6C1EF9-7C04-446B-BD49-935870E64C97}"/>
              </a:ext>
            </a:extLst>
          </p:cNvPr>
          <p:cNvSpPr txBox="1"/>
          <p:nvPr/>
        </p:nvSpPr>
        <p:spPr>
          <a:xfrm>
            <a:off x="1188720" y="219456"/>
            <a:ext cx="4703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IMAGENS CAPTURADAS</a:t>
            </a:r>
          </a:p>
        </p:txBody>
      </p:sp>
      <p:sp>
        <p:nvSpPr>
          <p:cNvPr id="11" name="Rectangle 25">
            <a:extLst>
              <a:ext uri="{FF2B5EF4-FFF2-40B4-BE49-F238E27FC236}">
                <a16:creationId xmlns:a16="http://schemas.microsoft.com/office/drawing/2014/main" id="{4FCA0F23-BDB8-44C1-8AF3-722F13515FC4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430C7ED4-DA2A-4F21-ACA4-1DF525A3DB28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EBE492BF-0A86-4CBB-B889-BE49B27FBD18}"/>
              </a:ext>
            </a:extLst>
          </p:cNvPr>
          <p:cNvSpPr/>
          <p:nvPr/>
        </p:nvSpPr>
        <p:spPr>
          <a:xfrm>
            <a:off x="8709931" y="2049646"/>
            <a:ext cx="2258621" cy="3434589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D257FEEB-EEFE-41A2-B51A-D6D060F57088}"/>
              </a:ext>
            </a:extLst>
          </p:cNvPr>
          <p:cNvCxnSpPr>
            <a:cxnSpLocks/>
          </p:cNvCxnSpPr>
          <p:nvPr/>
        </p:nvCxnSpPr>
        <p:spPr>
          <a:xfrm flipH="1">
            <a:off x="7554096" y="3970638"/>
            <a:ext cx="1025740" cy="0"/>
          </a:xfrm>
          <a:prstGeom prst="straightConnector1">
            <a:avLst/>
          </a:prstGeom>
          <a:ln w="28575"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m 12">
            <a:extLst>
              <a:ext uri="{FF2B5EF4-FFF2-40B4-BE49-F238E27FC236}">
                <a16:creationId xmlns:a16="http://schemas.microsoft.com/office/drawing/2014/main" id="{C82C71F9-B0F4-43B7-9D45-761EEA6D7D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403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1257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TEMA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FF7820A-DDFB-4830-8881-6FC9B2E09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53" y="2367958"/>
            <a:ext cx="3495675" cy="370522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137EE48C-34C1-4D2A-8A18-169A57EE11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521" y="2627194"/>
            <a:ext cx="5124147" cy="3445989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27FBD3BE-9FDB-4225-AF64-CB4E6C29C42A}"/>
              </a:ext>
            </a:extLst>
          </p:cNvPr>
          <p:cNvSpPr txBox="1"/>
          <p:nvPr/>
        </p:nvSpPr>
        <p:spPr>
          <a:xfrm>
            <a:off x="1831247" y="1753893"/>
            <a:ext cx="1813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latin typeface="Arial Narrow" charset="0"/>
                <a:ea typeface="Arial Narrow" charset="0"/>
                <a:cs typeface="Arial Narrow" charset="0"/>
              </a:rPr>
              <a:t>Acelerômetro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9A8BEB2-9FDC-4966-A249-625A755C29DA}"/>
              </a:ext>
            </a:extLst>
          </p:cNvPr>
          <p:cNvSpPr txBox="1"/>
          <p:nvPr/>
        </p:nvSpPr>
        <p:spPr>
          <a:xfrm>
            <a:off x="8661041" y="1722133"/>
            <a:ext cx="718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latin typeface="Arial Narrow" charset="0"/>
                <a:ea typeface="Arial Narrow" charset="0"/>
                <a:cs typeface="Arial Narrow" charset="0"/>
              </a:rPr>
              <a:t>GPS</a:t>
            </a:r>
          </a:p>
        </p:txBody>
      </p:sp>
      <p:sp>
        <p:nvSpPr>
          <p:cNvPr id="9" name="Seta: Curva para Baixo 8">
            <a:extLst>
              <a:ext uri="{FF2B5EF4-FFF2-40B4-BE49-F238E27FC236}">
                <a16:creationId xmlns:a16="http://schemas.microsoft.com/office/drawing/2014/main" id="{A271744B-6AF3-4EBA-8523-9B10241412D0}"/>
              </a:ext>
            </a:extLst>
          </p:cNvPr>
          <p:cNvSpPr/>
          <p:nvPr/>
        </p:nvSpPr>
        <p:spPr>
          <a:xfrm>
            <a:off x="4703806" y="3212634"/>
            <a:ext cx="2179138" cy="484738"/>
          </a:xfrm>
          <a:prstGeom prst="curved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Seta: Curva para Baixo 13">
            <a:extLst>
              <a:ext uri="{FF2B5EF4-FFF2-40B4-BE49-F238E27FC236}">
                <a16:creationId xmlns:a16="http://schemas.microsoft.com/office/drawing/2014/main" id="{56D320B8-828B-410B-929D-92896ACB0FC2}"/>
              </a:ext>
            </a:extLst>
          </p:cNvPr>
          <p:cNvSpPr/>
          <p:nvPr/>
        </p:nvSpPr>
        <p:spPr>
          <a:xfrm flipH="1" flipV="1">
            <a:off x="4703804" y="4787478"/>
            <a:ext cx="2179138" cy="484738"/>
          </a:xfrm>
          <a:prstGeom prst="curved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25">
            <a:extLst>
              <a:ext uri="{FF2B5EF4-FFF2-40B4-BE49-F238E27FC236}">
                <a16:creationId xmlns:a16="http://schemas.microsoft.com/office/drawing/2014/main" id="{85024D7E-9C72-4143-B99F-148BB4D175E5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39428F94-BBD6-45CF-919A-DE03C3301571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FAA66F8-3C93-4BBB-A8BA-2135A55010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1271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1DDCC09-6824-429B-BC61-49B5B53BC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659" y="2111415"/>
            <a:ext cx="1915604" cy="341770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DDB8244-0675-4004-AAA7-D0A7A77D1614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149"/>
          <a:stretch/>
        </p:blipFill>
        <p:spPr>
          <a:xfrm>
            <a:off x="1005840" y="2139696"/>
            <a:ext cx="6419088" cy="32648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D12EBBD3-7B90-4160-AD4B-535F115DD296}"/>
              </a:ext>
            </a:extLst>
          </p:cNvPr>
          <p:cNvSpPr txBox="1"/>
          <p:nvPr/>
        </p:nvSpPr>
        <p:spPr>
          <a:xfrm>
            <a:off x="1188720" y="219456"/>
            <a:ext cx="4703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IMAGENS CAPTURADAS</a:t>
            </a:r>
          </a:p>
        </p:txBody>
      </p:sp>
      <p:sp>
        <p:nvSpPr>
          <p:cNvPr id="11" name="Rectangle 25">
            <a:extLst>
              <a:ext uri="{FF2B5EF4-FFF2-40B4-BE49-F238E27FC236}">
                <a16:creationId xmlns:a16="http://schemas.microsoft.com/office/drawing/2014/main" id="{760D0CE5-393E-4132-ABC4-1793ED69F441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9436D42-5814-4EB5-8BFF-42901320CFFD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B13BAFE-A7E3-417C-A358-A12F6B1075CD}"/>
              </a:ext>
            </a:extLst>
          </p:cNvPr>
          <p:cNvSpPr/>
          <p:nvPr/>
        </p:nvSpPr>
        <p:spPr>
          <a:xfrm>
            <a:off x="8709931" y="2049646"/>
            <a:ext cx="2258621" cy="3354867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94747F17-7705-4471-8690-3129F8C94977}"/>
              </a:ext>
            </a:extLst>
          </p:cNvPr>
          <p:cNvCxnSpPr>
            <a:cxnSpLocks/>
          </p:cNvCxnSpPr>
          <p:nvPr/>
        </p:nvCxnSpPr>
        <p:spPr>
          <a:xfrm flipH="1">
            <a:off x="7554096" y="3970638"/>
            <a:ext cx="1025740" cy="0"/>
          </a:xfrm>
          <a:prstGeom prst="straightConnector1">
            <a:avLst/>
          </a:prstGeom>
          <a:ln w="28575"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m 12">
            <a:extLst>
              <a:ext uri="{FF2B5EF4-FFF2-40B4-BE49-F238E27FC236}">
                <a16:creationId xmlns:a16="http://schemas.microsoft.com/office/drawing/2014/main" id="{E3D4CC99-B2E5-4157-AE1C-6049761F5E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976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66CA28F-2C4B-4D7F-B9A6-DE9C3EB401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224" y="1998292"/>
            <a:ext cx="1848760" cy="340622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DDB8244-0675-4004-AAA7-D0A7A77D1614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149"/>
          <a:stretch/>
        </p:blipFill>
        <p:spPr>
          <a:xfrm>
            <a:off x="1005840" y="2139696"/>
            <a:ext cx="6419088" cy="32648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D12EBBD3-7B90-4160-AD4B-535F115DD296}"/>
              </a:ext>
            </a:extLst>
          </p:cNvPr>
          <p:cNvSpPr txBox="1"/>
          <p:nvPr/>
        </p:nvSpPr>
        <p:spPr>
          <a:xfrm>
            <a:off x="1188720" y="219456"/>
            <a:ext cx="4703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IMAGENS CAPTURADAS</a:t>
            </a:r>
          </a:p>
        </p:txBody>
      </p:sp>
      <p:sp>
        <p:nvSpPr>
          <p:cNvPr id="11" name="Rectangle 25">
            <a:extLst>
              <a:ext uri="{FF2B5EF4-FFF2-40B4-BE49-F238E27FC236}">
                <a16:creationId xmlns:a16="http://schemas.microsoft.com/office/drawing/2014/main" id="{760D0CE5-393E-4132-ABC4-1793ED69F441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9436D42-5814-4EB5-8BFF-42901320CFFD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B13BAFE-A7E3-417C-A358-A12F6B1075CD}"/>
              </a:ext>
            </a:extLst>
          </p:cNvPr>
          <p:cNvSpPr/>
          <p:nvPr/>
        </p:nvSpPr>
        <p:spPr>
          <a:xfrm>
            <a:off x="8709931" y="2049647"/>
            <a:ext cx="2258621" cy="3383502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94747F17-7705-4471-8690-3129F8C94977}"/>
              </a:ext>
            </a:extLst>
          </p:cNvPr>
          <p:cNvCxnSpPr>
            <a:cxnSpLocks/>
          </p:cNvCxnSpPr>
          <p:nvPr/>
        </p:nvCxnSpPr>
        <p:spPr>
          <a:xfrm flipH="1">
            <a:off x="7554096" y="3970638"/>
            <a:ext cx="1025740" cy="0"/>
          </a:xfrm>
          <a:prstGeom prst="straightConnector1">
            <a:avLst/>
          </a:prstGeom>
          <a:ln w="28575"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m 12">
            <a:extLst>
              <a:ext uri="{FF2B5EF4-FFF2-40B4-BE49-F238E27FC236}">
                <a16:creationId xmlns:a16="http://schemas.microsoft.com/office/drawing/2014/main" id="{2ABE340C-1277-4941-AFA5-7F7095A364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9228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A9845A9-F150-4CB2-BA6A-8A7D02ACB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700" y="2143916"/>
            <a:ext cx="2046980" cy="326059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137340F7-08E0-4D21-9E93-C2B967B5F867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49"/>
          <a:stretch/>
        </p:blipFill>
        <p:spPr>
          <a:xfrm>
            <a:off x="1005840" y="2139696"/>
            <a:ext cx="6419088" cy="32648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6271B57-091A-4EA8-9EC7-1B6F178E166A}"/>
              </a:ext>
            </a:extLst>
          </p:cNvPr>
          <p:cNvSpPr txBox="1"/>
          <p:nvPr/>
        </p:nvSpPr>
        <p:spPr>
          <a:xfrm>
            <a:off x="1188720" y="219456"/>
            <a:ext cx="4703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IMAGENS CAPTURADAS</a:t>
            </a:r>
          </a:p>
        </p:txBody>
      </p:sp>
      <p:sp>
        <p:nvSpPr>
          <p:cNvPr id="11" name="Rectangle 25">
            <a:extLst>
              <a:ext uri="{FF2B5EF4-FFF2-40B4-BE49-F238E27FC236}">
                <a16:creationId xmlns:a16="http://schemas.microsoft.com/office/drawing/2014/main" id="{F1F7D442-2659-4927-960A-662E77C650D9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F927C2B-E570-455C-856C-A05101768DCD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F7518BC6-AD3F-4689-8167-57545DE3C384}"/>
              </a:ext>
            </a:extLst>
          </p:cNvPr>
          <p:cNvSpPr/>
          <p:nvPr/>
        </p:nvSpPr>
        <p:spPr>
          <a:xfrm>
            <a:off x="8709931" y="2049647"/>
            <a:ext cx="2258621" cy="3335182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742DB5CB-0CC8-47FD-9B35-FE396F4B6CFD}"/>
              </a:ext>
            </a:extLst>
          </p:cNvPr>
          <p:cNvCxnSpPr>
            <a:cxnSpLocks/>
          </p:cNvCxnSpPr>
          <p:nvPr/>
        </p:nvCxnSpPr>
        <p:spPr>
          <a:xfrm flipH="1">
            <a:off x="7554096" y="3970638"/>
            <a:ext cx="1025740" cy="0"/>
          </a:xfrm>
          <a:prstGeom prst="straightConnector1">
            <a:avLst/>
          </a:prstGeom>
          <a:ln w="28575"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m 12">
            <a:extLst>
              <a:ext uri="{FF2B5EF4-FFF2-40B4-BE49-F238E27FC236}">
                <a16:creationId xmlns:a16="http://schemas.microsoft.com/office/drawing/2014/main" id="{DA8561F1-FFB4-4BA6-9129-631CF290C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903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A9845A9-F150-4CB2-BA6A-8A7D02ACB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700" y="2143916"/>
            <a:ext cx="2046980" cy="3260598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6271B57-091A-4EA8-9EC7-1B6F178E166A}"/>
              </a:ext>
            </a:extLst>
          </p:cNvPr>
          <p:cNvSpPr txBox="1"/>
          <p:nvPr/>
        </p:nvSpPr>
        <p:spPr>
          <a:xfrm>
            <a:off x="1188720" y="219456"/>
            <a:ext cx="4703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IMAGENS CAPTURADAS</a:t>
            </a:r>
          </a:p>
        </p:txBody>
      </p:sp>
      <p:sp>
        <p:nvSpPr>
          <p:cNvPr id="11" name="Rectangle 25">
            <a:extLst>
              <a:ext uri="{FF2B5EF4-FFF2-40B4-BE49-F238E27FC236}">
                <a16:creationId xmlns:a16="http://schemas.microsoft.com/office/drawing/2014/main" id="{F1F7D442-2659-4927-960A-662E77C650D9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F927C2B-E570-455C-856C-A05101768DCD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F7518BC6-AD3F-4689-8167-57545DE3C384}"/>
              </a:ext>
            </a:extLst>
          </p:cNvPr>
          <p:cNvSpPr/>
          <p:nvPr/>
        </p:nvSpPr>
        <p:spPr>
          <a:xfrm>
            <a:off x="8709931" y="2049647"/>
            <a:ext cx="2258621" cy="3335182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742DB5CB-0CC8-47FD-9B35-FE396F4B6CFD}"/>
              </a:ext>
            </a:extLst>
          </p:cNvPr>
          <p:cNvCxnSpPr>
            <a:cxnSpLocks/>
          </p:cNvCxnSpPr>
          <p:nvPr/>
        </p:nvCxnSpPr>
        <p:spPr>
          <a:xfrm flipH="1">
            <a:off x="7554096" y="3970638"/>
            <a:ext cx="1025740" cy="0"/>
          </a:xfrm>
          <a:prstGeom prst="straightConnector1">
            <a:avLst/>
          </a:prstGeom>
          <a:ln w="28575"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m 12">
            <a:extLst>
              <a:ext uri="{FF2B5EF4-FFF2-40B4-BE49-F238E27FC236}">
                <a16:creationId xmlns:a16="http://schemas.microsoft.com/office/drawing/2014/main" id="{DA8561F1-FFB4-4BA6-9129-631CF290CF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3831B46-82FC-4A86-8B9B-B9736F2F746D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49"/>
          <a:stretch/>
        </p:blipFill>
        <p:spPr>
          <a:xfrm>
            <a:off x="1005840" y="2139696"/>
            <a:ext cx="6419088" cy="32648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15127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6271B57-091A-4EA8-9EC7-1B6F178E166A}"/>
              </a:ext>
            </a:extLst>
          </p:cNvPr>
          <p:cNvSpPr txBox="1"/>
          <p:nvPr/>
        </p:nvSpPr>
        <p:spPr>
          <a:xfrm>
            <a:off x="1188720" y="219456"/>
            <a:ext cx="5310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MAPEAMENTO DOS DADOS</a:t>
            </a:r>
          </a:p>
        </p:txBody>
      </p:sp>
      <p:sp>
        <p:nvSpPr>
          <p:cNvPr id="11" name="Rectangle 25">
            <a:extLst>
              <a:ext uri="{FF2B5EF4-FFF2-40B4-BE49-F238E27FC236}">
                <a16:creationId xmlns:a16="http://schemas.microsoft.com/office/drawing/2014/main" id="{F1F7D442-2659-4927-960A-662E77C650D9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F927C2B-E570-455C-856C-A05101768DCD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DA8561F1-FFB4-4BA6-9129-631CF290CF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CBDD2046-C99C-4099-A2F8-C0DA54494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481" y="1345662"/>
            <a:ext cx="5980460" cy="49593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82102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2621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CONCLUSÃO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971" y="187726"/>
            <a:ext cx="657143" cy="780952"/>
          </a:xfrm>
          <a:prstGeom prst="rect">
            <a:avLst/>
          </a:prstGeom>
        </p:spPr>
      </p:pic>
      <p:sp>
        <p:nvSpPr>
          <p:cNvPr id="6" name="Rectangle 25">
            <a:extLst>
              <a:ext uri="{FF2B5EF4-FFF2-40B4-BE49-F238E27FC236}">
                <a16:creationId xmlns:a16="http://schemas.microsoft.com/office/drawing/2014/main" id="{18303329-98C5-4CA2-A617-81CF3721DA23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CBAE15E-F3F2-4806-A8CB-A596E7B5FD36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F454C42-07F9-4AE4-954E-D103E91F8663}"/>
              </a:ext>
            </a:extLst>
          </p:cNvPr>
          <p:cNvSpPr txBox="1"/>
          <p:nvPr/>
        </p:nvSpPr>
        <p:spPr>
          <a:xfrm>
            <a:off x="1188720" y="2374900"/>
            <a:ext cx="622533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Dataset criado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sz="2600" dirty="0">
              <a:latin typeface="Arial Narrow" panose="020B0606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Viabilidade da detecção de obstáculos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sz="2600" dirty="0">
              <a:latin typeface="Arial Narrow" panose="020B0606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Baixo custo de implementação e manutenção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28A309D-9015-4E77-8C3F-2A4ADC43C8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114" y="3191801"/>
            <a:ext cx="2667000" cy="324802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0B24968-0D98-413D-A854-8D155BFD4E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8183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44903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TRABALHOS FUTUROS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971" y="187726"/>
            <a:ext cx="657143" cy="780952"/>
          </a:xfrm>
          <a:prstGeom prst="rect">
            <a:avLst/>
          </a:prstGeom>
        </p:spPr>
      </p:pic>
      <p:sp>
        <p:nvSpPr>
          <p:cNvPr id="6" name="Rectangle 25">
            <a:extLst>
              <a:ext uri="{FF2B5EF4-FFF2-40B4-BE49-F238E27FC236}">
                <a16:creationId xmlns:a16="http://schemas.microsoft.com/office/drawing/2014/main" id="{18303329-98C5-4CA2-A617-81CF3721DA23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CBAE15E-F3F2-4806-A8CB-A596E7B5FD36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A94DD8B-64CD-4D45-8B0A-986326252D5C}"/>
              </a:ext>
            </a:extLst>
          </p:cNvPr>
          <p:cNvSpPr txBox="1"/>
          <p:nvPr/>
        </p:nvSpPr>
        <p:spPr>
          <a:xfrm>
            <a:off x="1188720" y="2491017"/>
            <a:ext cx="786516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Treinamento usando algoritmo de Redes Neurais Recorrentes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sz="2600" dirty="0">
              <a:latin typeface="Arial Narrow" panose="020B0606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Testes da Rede treinada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sz="2600" dirty="0">
              <a:latin typeface="Arial Narrow" panose="020B0606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Validação da Rede em campo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20BA1DA4-DA50-4DC5-8C55-9D6683728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1235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112364" y="1292684"/>
            <a:ext cx="972332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6600" b="1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IDENTIFICAÇÃO AUTOMATIZADA DE OBSTÁCULOS NO ASFALTO</a:t>
            </a:r>
            <a:endParaRPr lang="en-US" sz="6600" b="1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31520" y="1349719"/>
            <a:ext cx="192307" cy="3772204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B105D13-8C83-43DE-9CF6-C0B3ED90E87F}"/>
              </a:ext>
            </a:extLst>
          </p:cNvPr>
          <p:cNvSpPr txBox="1"/>
          <p:nvPr/>
        </p:nvSpPr>
        <p:spPr>
          <a:xfrm>
            <a:off x="1187778" y="4452060"/>
            <a:ext cx="100584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600" dirty="0">
                <a:solidFill>
                  <a:schemeClr val="bg1"/>
                </a:solidFill>
                <a:latin typeface="Arial Narrow" panose="020B0606020202030204" pitchFamily="34" charset="0"/>
              </a:rPr>
              <a:t>COM VISTA  AO EMPREGO DE APRENDIZAGEM DE MÁQUINA</a:t>
            </a:r>
            <a:endParaRPr lang="en-US" sz="26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0A21997-B37D-4502-9B97-F972D11CE2C7}"/>
              </a:ext>
            </a:extLst>
          </p:cNvPr>
          <p:cNvSpPr txBox="1"/>
          <p:nvPr/>
        </p:nvSpPr>
        <p:spPr>
          <a:xfrm>
            <a:off x="1187778" y="5558912"/>
            <a:ext cx="100584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600" dirty="0">
                <a:solidFill>
                  <a:schemeClr val="bg1"/>
                </a:solidFill>
                <a:latin typeface="Arial Narrow" panose="020B0606020202030204" pitchFamily="34" charset="0"/>
              </a:rPr>
              <a:t>Lucas Cavalcanti Adorno			Orientador: Flávio Luís de Mello</a:t>
            </a:r>
          </a:p>
          <a:p>
            <a:r>
              <a:rPr lang="pt-BR" sz="2600" dirty="0">
                <a:solidFill>
                  <a:schemeClr val="bg1"/>
                </a:solidFill>
                <a:latin typeface="Arial Narrow" panose="020B0606020202030204" pitchFamily="34" charset="0"/>
              </a:rPr>
              <a:t>Engenharia Eletrônica e de Computação</a:t>
            </a:r>
            <a:endParaRPr lang="en-US" sz="26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312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CaixaDeTexto 1"/>
          <p:cNvSpPr txBox="1"/>
          <p:nvPr/>
        </p:nvSpPr>
        <p:spPr>
          <a:xfrm>
            <a:off x="1187778" y="216010"/>
            <a:ext cx="2945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JUSTIFICATIVA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971" y="187726"/>
            <a:ext cx="657143" cy="780952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656F96C2-4200-426F-BB62-D2F2127F520E}"/>
              </a:ext>
            </a:extLst>
          </p:cNvPr>
          <p:cNvSpPr txBox="1"/>
          <p:nvPr/>
        </p:nvSpPr>
        <p:spPr>
          <a:xfrm>
            <a:off x="914400" y="2374900"/>
            <a:ext cx="6182436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Condições Asfálticas Precárias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sz="2600" dirty="0">
              <a:latin typeface="Arial Narrow" panose="020B0606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Primeiro Lugar em número de mortes no trânsito na América do Sul.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sz="2600" dirty="0">
              <a:latin typeface="Arial Narrow" panose="020B0606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Processo custoso de Mapeamento</a:t>
            </a:r>
            <a:endParaRPr lang="en-US" sz="2600" dirty="0">
              <a:latin typeface="Arial Narrow" panose="020B0606020202030204" pitchFamily="34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0E775DB-F0B3-4DF8-8BBC-957733239A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969" y="3327662"/>
            <a:ext cx="4280656" cy="3530338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2C792026-75E6-400C-BF5D-53C76D954A55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7250F55-609C-4BE8-A58B-8DD449909E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98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21002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OBJETIVO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DABFED9-0ED1-4026-9510-CF4F12C17582}"/>
              </a:ext>
            </a:extLst>
          </p:cNvPr>
          <p:cNvSpPr txBox="1"/>
          <p:nvPr/>
        </p:nvSpPr>
        <p:spPr>
          <a:xfrm>
            <a:off x="914400" y="1856286"/>
            <a:ext cx="100493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Elaboração de algoritmo de aprendizado de máquina para identificação automatizada de obstáculos nas vias pavimentadas</a:t>
            </a:r>
          </a:p>
        </p:txBody>
      </p:sp>
      <p:sp>
        <p:nvSpPr>
          <p:cNvPr id="3" name="Chave Esquerda 2">
            <a:extLst>
              <a:ext uri="{FF2B5EF4-FFF2-40B4-BE49-F238E27FC236}">
                <a16:creationId xmlns:a16="http://schemas.microsoft.com/office/drawing/2014/main" id="{498AD866-DE08-474D-A89F-00159637E76A}"/>
              </a:ext>
            </a:extLst>
          </p:cNvPr>
          <p:cNvSpPr/>
          <p:nvPr/>
        </p:nvSpPr>
        <p:spPr>
          <a:xfrm>
            <a:off x="2320684" y="3137437"/>
            <a:ext cx="328249" cy="2509220"/>
          </a:xfrm>
          <a:prstGeom prst="leftBrace">
            <a:avLst>
              <a:gd name="adj1" fmla="val 8333"/>
              <a:gd name="adj2" fmla="val 47746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EE71255-A997-44D4-B1F2-4C2D1BF7E819}"/>
              </a:ext>
            </a:extLst>
          </p:cNvPr>
          <p:cNvSpPr txBox="1"/>
          <p:nvPr/>
        </p:nvSpPr>
        <p:spPr>
          <a:xfrm>
            <a:off x="282804" y="3321558"/>
            <a:ext cx="9420756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5"/>
            <a:r>
              <a:rPr lang="pt-BR" sz="2600" dirty="0">
                <a:latin typeface="Arial Narrow" panose="020B0606020202030204" pitchFamily="34" charset="0"/>
              </a:rPr>
              <a:t>Criação de Aplicação Android</a:t>
            </a: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pPr lvl="5"/>
            <a:r>
              <a:rPr lang="pt-BR" sz="2600" dirty="0">
                <a:latin typeface="Arial Narrow" panose="020B0606020202030204" pitchFamily="34" charset="0"/>
              </a:rPr>
              <a:t>Criação de Dataset</a:t>
            </a: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pPr lvl="5"/>
            <a:r>
              <a:rPr lang="pt-BR" sz="2600" dirty="0">
                <a:latin typeface="Arial Narrow" panose="020B0606020202030204" pitchFamily="34" charset="0"/>
              </a:rPr>
              <a:t>Criação de serviço Web</a:t>
            </a: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endParaRPr lang="en-US" dirty="0"/>
          </a:p>
        </p:txBody>
      </p:sp>
      <p:sp>
        <p:nvSpPr>
          <p:cNvPr id="10" name="Rectangle 25">
            <a:extLst>
              <a:ext uri="{FF2B5EF4-FFF2-40B4-BE49-F238E27FC236}">
                <a16:creationId xmlns:a16="http://schemas.microsoft.com/office/drawing/2014/main" id="{9CD1090A-B977-45A9-819B-D980E4BCE7A7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292B074-CF6C-4186-A0D0-583E2F224EAB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2F69AAB5-E7AA-41D6-83EB-9C06711B2B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50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5470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FUNDAMENTAÇÃO TEÓRICA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8FC21EC-C406-4A7C-ACCF-AA95066ABBB0}"/>
              </a:ext>
            </a:extLst>
          </p:cNvPr>
          <p:cNvSpPr txBox="1"/>
          <p:nvPr/>
        </p:nvSpPr>
        <p:spPr>
          <a:xfrm>
            <a:off x="1065229" y="2484082"/>
            <a:ext cx="360230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Acelerômetro</a:t>
            </a:r>
          </a:p>
          <a:p>
            <a:endParaRPr lang="pt-BR" sz="2600" dirty="0">
              <a:latin typeface="Arial Narrow" panose="020B0606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Normalização de Dados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sz="2600" dirty="0">
              <a:latin typeface="Arial Narrow" panose="020B0606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Machine Learning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sz="2600" dirty="0">
              <a:latin typeface="Arial Narrow" panose="020B0606020202030204" pitchFamily="34" charset="0"/>
            </a:endParaRPr>
          </a:p>
        </p:txBody>
      </p:sp>
      <p:sp>
        <p:nvSpPr>
          <p:cNvPr id="8" name="Rectangle 25">
            <a:extLst>
              <a:ext uri="{FF2B5EF4-FFF2-40B4-BE49-F238E27FC236}">
                <a16:creationId xmlns:a16="http://schemas.microsoft.com/office/drawing/2014/main" id="{026F2984-B7DC-4591-991A-6E0086B82D97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015A4BB-8BFA-4F19-8C2D-05D5C752FAAF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13EDB77-01A0-4ECF-80EA-60C1F648A7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301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5470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FUNDAMENTAÇÃO TEÓRICA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8FC21EC-C406-4A7C-ACCF-AA95066ABBB0}"/>
              </a:ext>
            </a:extLst>
          </p:cNvPr>
          <p:cNvSpPr txBox="1"/>
          <p:nvPr/>
        </p:nvSpPr>
        <p:spPr>
          <a:xfrm>
            <a:off x="914400" y="2374900"/>
            <a:ext cx="786516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Acelerômetro</a:t>
            </a:r>
          </a:p>
          <a:p>
            <a:endParaRPr lang="pt-BR" sz="2600" dirty="0">
              <a:latin typeface="Arial Narrow" panose="020B0606020202030204" pitchFamily="34" charset="0"/>
            </a:endParaRPr>
          </a:p>
          <a:p>
            <a:endParaRPr lang="pt-BR" sz="2600" dirty="0">
              <a:latin typeface="Arial Narrow" panose="020B0606020202030204" pitchFamily="34" charset="0"/>
            </a:endParaRPr>
          </a:p>
          <a:p>
            <a:endParaRPr lang="pt-BR" sz="2600" dirty="0">
              <a:latin typeface="Arial Narrow" panose="020B0606020202030204" pitchFamily="34" charset="0"/>
            </a:endParaRPr>
          </a:p>
          <a:p>
            <a:pPr lvl="1"/>
            <a:r>
              <a:rPr lang="pt-BR" sz="2600" dirty="0">
                <a:latin typeface="Arial Narrow" panose="020B0606020202030204" pitchFamily="34" charset="0"/>
              </a:rPr>
              <a:t>	Tipos mais comuns</a:t>
            </a:r>
          </a:p>
          <a:p>
            <a:pPr lvl="1"/>
            <a:endParaRPr lang="pt-BR" sz="2600" dirty="0">
              <a:latin typeface="Arial Narrow" panose="020B060602020203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CA5D946-105C-4465-BE03-22CCC9DAF4CA}"/>
              </a:ext>
            </a:extLst>
          </p:cNvPr>
          <p:cNvSpPr txBox="1"/>
          <p:nvPr/>
        </p:nvSpPr>
        <p:spPr>
          <a:xfrm>
            <a:off x="2394013" y="3283853"/>
            <a:ext cx="4430598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5"/>
            <a:r>
              <a:rPr lang="pt-BR" sz="2600" dirty="0">
                <a:latin typeface="Arial Narrow" panose="020B0606020202030204" pitchFamily="34" charset="0"/>
              </a:rPr>
              <a:t>Capacitivo</a:t>
            </a: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pPr lvl="5"/>
            <a:r>
              <a:rPr lang="pt-BR" sz="2600" dirty="0">
                <a:latin typeface="Arial Narrow" panose="020B0606020202030204" pitchFamily="34" charset="0"/>
              </a:rPr>
              <a:t>Piezoelétrico</a:t>
            </a: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pPr lvl="5"/>
            <a:r>
              <a:rPr lang="pt-BR" sz="2600" dirty="0">
                <a:latin typeface="Arial Narrow" panose="020B0606020202030204" pitchFamily="34" charset="0"/>
              </a:rPr>
              <a:t>Piezoresistivo</a:t>
            </a: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endParaRPr lang="en-US" dirty="0"/>
          </a:p>
        </p:txBody>
      </p:sp>
      <p:sp>
        <p:nvSpPr>
          <p:cNvPr id="8" name="Chave Esquerda 7">
            <a:extLst>
              <a:ext uri="{FF2B5EF4-FFF2-40B4-BE49-F238E27FC236}">
                <a16:creationId xmlns:a16="http://schemas.microsoft.com/office/drawing/2014/main" id="{882C9C82-6C78-467C-98E4-BC8791440B19}"/>
              </a:ext>
            </a:extLst>
          </p:cNvPr>
          <p:cNvSpPr/>
          <p:nvPr/>
        </p:nvSpPr>
        <p:spPr>
          <a:xfrm>
            <a:off x="4314015" y="3062220"/>
            <a:ext cx="328249" cy="2509220"/>
          </a:xfrm>
          <a:prstGeom prst="leftBrace">
            <a:avLst>
              <a:gd name="adj1" fmla="val 8333"/>
              <a:gd name="adj2" fmla="val 47746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B8DBFE7D-049C-4ED3-9E76-F1EBCB350DA8}"/>
              </a:ext>
            </a:extLst>
          </p:cNvPr>
          <p:cNvCxnSpPr/>
          <p:nvPr/>
        </p:nvCxnSpPr>
        <p:spPr>
          <a:xfrm>
            <a:off x="1084082" y="2828041"/>
            <a:ext cx="0" cy="139432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0668248A-B779-40C7-8E01-97066CD33280}"/>
              </a:ext>
            </a:extLst>
          </p:cNvPr>
          <p:cNvCxnSpPr>
            <a:cxnSpLocks/>
          </p:cNvCxnSpPr>
          <p:nvPr/>
        </p:nvCxnSpPr>
        <p:spPr>
          <a:xfrm>
            <a:off x="1084082" y="4222364"/>
            <a:ext cx="78242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Rectangle 25">
            <a:extLst>
              <a:ext uri="{FF2B5EF4-FFF2-40B4-BE49-F238E27FC236}">
                <a16:creationId xmlns:a16="http://schemas.microsoft.com/office/drawing/2014/main" id="{35534D13-0795-4792-A2EE-9BDF273F09C6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4BEBE062-BC4B-4FB2-8FF0-2DE4B3EC5B27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42456055-CE95-41A9-BBBF-3DE1528448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346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5470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FUNDAMENTAÇÃO TEÓRICA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8FC21EC-C406-4A7C-ACCF-AA95066ABBB0}"/>
              </a:ext>
            </a:extLst>
          </p:cNvPr>
          <p:cNvSpPr txBox="1"/>
          <p:nvPr/>
        </p:nvSpPr>
        <p:spPr>
          <a:xfrm>
            <a:off x="980303" y="1452262"/>
            <a:ext cx="379764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Normalização de Dados</a:t>
            </a:r>
          </a:p>
          <a:p>
            <a:endParaRPr lang="pt-BR" sz="2600" dirty="0">
              <a:latin typeface="Arial Narrow" panose="020B0606020202030204" pitchFamily="34" charset="0"/>
            </a:endParaRPr>
          </a:p>
          <a:p>
            <a:endParaRPr lang="pt-BR" sz="2600" dirty="0">
              <a:latin typeface="Arial Narrow" panose="020B0606020202030204" pitchFamily="34" charset="0"/>
            </a:endParaRPr>
          </a:p>
          <a:p>
            <a:endParaRPr lang="pt-BR" sz="2600" dirty="0">
              <a:latin typeface="Arial Narrow" panose="020B0606020202030204" pitchFamily="34" charset="0"/>
            </a:endParaRPr>
          </a:p>
          <a:p>
            <a:pPr lvl="1"/>
            <a:endParaRPr lang="pt-BR" sz="2600" dirty="0">
              <a:latin typeface="Arial Narrow" panose="020B0606020202030204" pitchFamily="34" charset="0"/>
            </a:endParaRPr>
          </a:p>
          <a:p>
            <a:pPr lvl="1"/>
            <a:endParaRPr lang="pt-BR" sz="2600" dirty="0">
              <a:latin typeface="Arial Narrow" panose="020B060602020203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CA5D946-105C-4465-BE03-22CCC9DAF4CA}"/>
              </a:ext>
            </a:extLst>
          </p:cNvPr>
          <p:cNvSpPr txBox="1"/>
          <p:nvPr/>
        </p:nvSpPr>
        <p:spPr>
          <a:xfrm>
            <a:off x="-262172" y="2198011"/>
            <a:ext cx="5432173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5"/>
            <a:r>
              <a:rPr lang="pt-BR" sz="2600" dirty="0">
                <a:latin typeface="Arial Narrow" panose="020B0606020202030204" pitchFamily="34" charset="0"/>
              </a:rPr>
              <a:t>Normalização Completa</a:t>
            </a: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pPr lvl="5"/>
            <a:r>
              <a:rPr lang="pt-BR" sz="2600" dirty="0" err="1">
                <a:latin typeface="Arial Narrow" panose="020B0606020202030204" pitchFamily="34" charset="0"/>
              </a:rPr>
              <a:t>Sliding</a:t>
            </a:r>
            <a:r>
              <a:rPr lang="pt-BR" sz="2600" dirty="0">
                <a:latin typeface="Arial Narrow" panose="020B0606020202030204" pitchFamily="34" charset="0"/>
              </a:rPr>
              <a:t> </a:t>
            </a:r>
            <a:r>
              <a:rPr lang="pt-BR" sz="2600" dirty="0" err="1">
                <a:latin typeface="Arial Narrow" panose="020B0606020202030204" pitchFamily="34" charset="0"/>
              </a:rPr>
              <a:t>Window</a:t>
            </a:r>
            <a:endParaRPr lang="pt-BR" sz="2600" dirty="0">
              <a:latin typeface="Arial Narrow" panose="020B0606020202030204" pitchFamily="34" charset="0"/>
            </a:endParaRP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pPr lvl="5"/>
            <a:r>
              <a:rPr lang="pt-BR" sz="2600" dirty="0" err="1">
                <a:solidFill>
                  <a:schemeClr val="bg2">
                    <a:lumMod val="90000"/>
                  </a:schemeClr>
                </a:solidFill>
                <a:latin typeface="Arial Narrow" panose="020B0606020202030204" pitchFamily="34" charset="0"/>
              </a:rPr>
              <a:t>MinMax</a:t>
            </a:r>
            <a:r>
              <a:rPr lang="pt-BR" sz="2600" dirty="0">
                <a:solidFill>
                  <a:schemeClr val="bg2">
                    <a:lumMod val="9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pt-BR" sz="2600" dirty="0" err="1">
                <a:solidFill>
                  <a:schemeClr val="bg2">
                    <a:lumMod val="90000"/>
                  </a:schemeClr>
                </a:solidFill>
                <a:latin typeface="Arial Narrow" panose="020B0606020202030204" pitchFamily="34" charset="0"/>
              </a:rPr>
              <a:t>Scale</a:t>
            </a:r>
            <a:endParaRPr lang="pt-BR" sz="2600" dirty="0">
              <a:solidFill>
                <a:schemeClr val="bg2">
                  <a:lumMod val="90000"/>
                </a:schemeClr>
              </a:solidFill>
              <a:latin typeface="Arial Narrow" panose="020B0606020202030204" pitchFamily="34" charset="0"/>
            </a:endParaRP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endParaRPr lang="en-US" dirty="0"/>
          </a:p>
        </p:txBody>
      </p:sp>
      <p:sp>
        <p:nvSpPr>
          <p:cNvPr id="8" name="Chave Esquerda 7">
            <a:extLst>
              <a:ext uri="{FF2B5EF4-FFF2-40B4-BE49-F238E27FC236}">
                <a16:creationId xmlns:a16="http://schemas.microsoft.com/office/drawing/2014/main" id="{882C9C82-6C78-467C-98E4-BC8791440B19}"/>
              </a:ext>
            </a:extLst>
          </p:cNvPr>
          <p:cNvSpPr/>
          <p:nvPr/>
        </p:nvSpPr>
        <p:spPr>
          <a:xfrm>
            <a:off x="1656086" y="2081153"/>
            <a:ext cx="328249" cy="2509220"/>
          </a:xfrm>
          <a:prstGeom prst="leftBrace">
            <a:avLst>
              <a:gd name="adj1" fmla="val 8333"/>
              <a:gd name="adj2" fmla="val 47746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5534D13-0795-4792-A2EE-9BDF273F09C6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4BEBE062-BC4B-4FB2-8FF0-2DE4B3EC5B27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191F4F4-272F-4A66-8B79-62313F8BDF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066" y="1562040"/>
            <a:ext cx="4467225" cy="10382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D86E59D9-9811-46CC-85FE-A71C5147BC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593" y="3979120"/>
            <a:ext cx="3714750" cy="2390775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D33BFDD4-0C75-4F24-B14C-D51A80D8FC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5566" y="3993331"/>
            <a:ext cx="3733800" cy="236220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AC8714D2-8C62-4F7B-B14E-436066D8CD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318" y="2719731"/>
            <a:ext cx="1924050" cy="10572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EFBAE650-11E0-4B98-AB26-393A554EAF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683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5470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FUNDAMENTAÇÃO TEÓRICA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8FC21EC-C406-4A7C-ACCF-AA95066ABBB0}"/>
              </a:ext>
            </a:extLst>
          </p:cNvPr>
          <p:cNvSpPr txBox="1"/>
          <p:nvPr/>
        </p:nvSpPr>
        <p:spPr>
          <a:xfrm>
            <a:off x="980303" y="1452262"/>
            <a:ext cx="379764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Normalização de Dados</a:t>
            </a:r>
          </a:p>
          <a:p>
            <a:endParaRPr lang="pt-BR" sz="2600" dirty="0">
              <a:latin typeface="Arial Narrow" panose="020B0606020202030204" pitchFamily="34" charset="0"/>
            </a:endParaRPr>
          </a:p>
          <a:p>
            <a:endParaRPr lang="pt-BR" sz="2600" dirty="0">
              <a:latin typeface="Arial Narrow" panose="020B0606020202030204" pitchFamily="34" charset="0"/>
            </a:endParaRPr>
          </a:p>
          <a:p>
            <a:endParaRPr lang="pt-BR" sz="2600" dirty="0">
              <a:latin typeface="Arial Narrow" panose="020B0606020202030204" pitchFamily="34" charset="0"/>
            </a:endParaRPr>
          </a:p>
          <a:p>
            <a:pPr lvl="1"/>
            <a:endParaRPr lang="pt-BR" sz="2600" dirty="0">
              <a:latin typeface="Arial Narrow" panose="020B0606020202030204" pitchFamily="34" charset="0"/>
            </a:endParaRPr>
          </a:p>
          <a:p>
            <a:pPr lvl="1"/>
            <a:endParaRPr lang="pt-BR" sz="2600" dirty="0">
              <a:latin typeface="Arial Narrow" panose="020B060602020203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CA5D946-105C-4465-BE03-22CCC9DAF4CA}"/>
              </a:ext>
            </a:extLst>
          </p:cNvPr>
          <p:cNvSpPr txBox="1"/>
          <p:nvPr/>
        </p:nvSpPr>
        <p:spPr>
          <a:xfrm>
            <a:off x="-262172" y="2198011"/>
            <a:ext cx="5432173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5"/>
            <a:r>
              <a:rPr lang="pt-BR" sz="2600" dirty="0">
                <a:solidFill>
                  <a:schemeClr val="bg2">
                    <a:lumMod val="90000"/>
                  </a:schemeClr>
                </a:solidFill>
                <a:latin typeface="Arial Narrow" panose="020B0606020202030204" pitchFamily="34" charset="0"/>
              </a:rPr>
              <a:t>Normalização Completa</a:t>
            </a: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pPr lvl="5"/>
            <a:r>
              <a:rPr lang="pt-BR" sz="2600" dirty="0" err="1">
                <a:solidFill>
                  <a:schemeClr val="bg2">
                    <a:lumMod val="90000"/>
                  </a:schemeClr>
                </a:solidFill>
                <a:latin typeface="Arial Narrow" panose="020B0606020202030204" pitchFamily="34" charset="0"/>
              </a:rPr>
              <a:t>Sliding</a:t>
            </a:r>
            <a:r>
              <a:rPr lang="pt-BR" sz="2600" dirty="0">
                <a:solidFill>
                  <a:schemeClr val="bg2">
                    <a:lumMod val="9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pt-BR" sz="2600" dirty="0" err="1">
                <a:solidFill>
                  <a:schemeClr val="bg2">
                    <a:lumMod val="90000"/>
                  </a:schemeClr>
                </a:solidFill>
                <a:latin typeface="Arial Narrow" panose="020B0606020202030204" pitchFamily="34" charset="0"/>
              </a:rPr>
              <a:t>Window</a:t>
            </a:r>
            <a:endParaRPr lang="pt-BR" sz="2600" dirty="0">
              <a:solidFill>
                <a:schemeClr val="bg2">
                  <a:lumMod val="90000"/>
                </a:schemeClr>
              </a:solidFill>
              <a:latin typeface="Arial Narrow" panose="020B0606020202030204" pitchFamily="34" charset="0"/>
            </a:endParaRP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pPr lvl="5"/>
            <a:r>
              <a:rPr lang="pt-BR" sz="2600" dirty="0" err="1">
                <a:latin typeface="Arial Narrow" panose="020B0606020202030204" pitchFamily="34" charset="0"/>
              </a:rPr>
              <a:t>MinMax</a:t>
            </a:r>
            <a:r>
              <a:rPr lang="pt-BR" sz="2600" dirty="0">
                <a:latin typeface="Arial Narrow" panose="020B0606020202030204" pitchFamily="34" charset="0"/>
              </a:rPr>
              <a:t> </a:t>
            </a:r>
            <a:r>
              <a:rPr lang="pt-BR" sz="2600" dirty="0" err="1">
                <a:latin typeface="Arial Narrow" panose="020B0606020202030204" pitchFamily="34" charset="0"/>
              </a:rPr>
              <a:t>Scale</a:t>
            </a:r>
            <a:endParaRPr lang="pt-BR" sz="2600" dirty="0">
              <a:latin typeface="Arial Narrow" panose="020B0606020202030204" pitchFamily="34" charset="0"/>
            </a:endParaRPr>
          </a:p>
          <a:p>
            <a:pPr lvl="5"/>
            <a:endParaRPr lang="pt-BR" sz="2600" dirty="0">
              <a:latin typeface="Arial Narrow" panose="020B0606020202030204" pitchFamily="34" charset="0"/>
            </a:endParaRPr>
          </a:p>
          <a:p>
            <a:endParaRPr lang="en-US" dirty="0"/>
          </a:p>
        </p:txBody>
      </p:sp>
      <p:sp>
        <p:nvSpPr>
          <p:cNvPr id="8" name="Chave Esquerda 7">
            <a:extLst>
              <a:ext uri="{FF2B5EF4-FFF2-40B4-BE49-F238E27FC236}">
                <a16:creationId xmlns:a16="http://schemas.microsoft.com/office/drawing/2014/main" id="{882C9C82-6C78-467C-98E4-BC8791440B19}"/>
              </a:ext>
            </a:extLst>
          </p:cNvPr>
          <p:cNvSpPr/>
          <p:nvPr/>
        </p:nvSpPr>
        <p:spPr>
          <a:xfrm>
            <a:off x="1656086" y="2081153"/>
            <a:ext cx="328249" cy="2509220"/>
          </a:xfrm>
          <a:prstGeom prst="leftBrace">
            <a:avLst>
              <a:gd name="adj1" fmla="val 8333"/>
              <a:gd name="adj2" fmla="val 47746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5534D13-0795-4792-A2EE-9BDF273F09C6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4BEBE062-BC4B-4FB2-8FF0-2DE4B3EC5B27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191F4F4-272F-4A66-8B79-62313F8BDF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066" y="1562040"/>
            <a:ext cx="4467225" cy="10382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D86E59D9-9811-46CC-85FE-A71C5147BC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593" y="3979120"/>
            <a:ext cx="3714750" cy="239077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7189655-C2C8-4F4C-B0F1-8A76A8C6D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3" y="3979120"/>
            <a:ext cx="3695700" cy="233362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978537A-F8BC-403E-B380-4B76ADABE4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478" y="2869038"/>
            <a:ext cx="4724400" cy="9334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682CE94-1416-4426-B1DD-A0B4E04588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85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88720" y="219456"/>
            <a:ext cx="5470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 Narrow" charset="0"/>
                <a:ea typeface="Arial Narrow" charset="0"/>
                <a:cs typeface="Arial Narrow" charset="0"/>
              </a:rPr>
              <a:t>FUNDAMENTAÇÃO TEÓRICA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30799C-8C4C-41F3-A73F-C2ADBE78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168" y="192024"/>
            <a:ext cx="657143" cy="78095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8FC21EC-C406-4A7C-ACCF-AA95066ABBB0}"/>
              </a:ext>
            </a:extLst>
          </p:cNvPr>
          <p:cNvSpPr txBox="1"/>
          <p:nvPr/>
        </p:nvSpPr>
        <p:spPr>
          <a:xfrm>
            <a:off x="914400" y="2374900"/>
            <a:ext cx="78651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2600" dirty="0">
                <a:latin typeface="Arial Narrow" panose="020B0606020202030204" pitchFamily="34" charset="0"/>
              </a:rPr>
              <a:t>Machine Learning</a:t>
            </a:r>
          </a:p>
          <a:p>
            <a:pPr lvl="1"/>
            <a:r>
              <a:rPr lang="pt-BR" sz="2600" dirty="0">
                <a:latin typeface="Arial Narrow" panose="020B0606020202030204" pitchFamily="34" charset="0"/>
              </a:rPr>
              <a:t>	</a:t>
            </a:r>
          </a:p>
          <a:p>
            <a:pPr lvl="1"/>
            <a:r>
              <a:rPr lang="pt-BR" sz="2600" dirty="0">
                <a:latin typeface="Arial Narrow" panose="020B0606020202030204" pitchFamily="34" charset="0"/>
              </a:rPr>
              <a:t>	</a:t>
            </a:r>
          </a:p>
        </p:txBody>
      </p:sp>
      <p:sp>
        <p:nvSpPr>
          <p:cNvPr id="9" name="Rectangle 25">
            <a:extLst>
              <a:ext uri="{FF2B5EF4-FFF2-40B4-BE49-F238E27FC236}">
                <a16:creationId xmlns:a16="http://schemas.microsoft.com/office/drawing/2014/main" id="{605665DF-3184-431A-8CAD-AEA0973E4DD8}"/>
              </a:ext>
            </a:extLst>
          </p:cNvPr>
          <p:cNvSpPr/>
          <p:nvPr/>
        </p:nvSpPr>
        <p:spPr>
          <a:xfrm>
            <a:off x="822960" y="0"/>
            <a:ext cx="242269" cy="1028733"/>
          </a:xfrm>
          <a:prstGeom prst="rect">
            <a:avLst/>
          </a:prstGeom>
          <a:solidFill>
            <a:srgbClr val="F942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95AE4B8-1351-4453-B583-C8FCBA7E11C7}"/>
              </a:ext>
            </a:extLst>
          </p:cNvPr>
          <p:cNvSpPr/>
          <p:nvPr/>
        </p:nvSpPr>
        <p:spPr>
          <a:xfrm>
            <a:off x="0" y="0"/>
            <a:ext cx="801283" cy="102873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9CEBE2D-83F2-4D1C-9F82-4306288A13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29" y="2881150"/>
            <a:ext cx="9632358" cy="293476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62C44D3-8F1C-43DF-8E0E-605E7673DE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507" y="181752"/>
            <a:ext cx="949469" cy="79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2446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9423A"/>
        </a:solidFill>
        <a:ln>
          <a:noFill/>
        </a:ln>
      </a:spPr>
      <a:bodyPr rtlCol="0" anchor="ctr"/>
      <a:lstStyle>
        <a:defPPr algn="ctr">
          <a:defRPr sz="24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965</TotalTime>
  <Words>199</Words>
  <Application>Microsoft Office PowerPoint</Application>
  <PresentationFormat>Widescreen</PresentationFormat>
  <Paragraphs>99</Paragraphs>
  <Slides>27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3" baseType="lpstr">
      <vt:lpstr>Arial</vt:lpstr>
      <vt:lpstr>Arial Narrow</vt:lpstr>
      <vt:lpstr>Calibri</vt:lpstr>
      <vt:lpstr>Calibri Light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USUARIO</dc:creator>
  <cp:lastModifiedBy>USUARIO</cp:lastModifiedBy>
  <cp:revision>113</cp:revision>
  <dcterms:created xsi:type="dcterms:W3CDTF">2017-10-10T10:09:39Z</dcterms:created>
  <dcterms:modified xsi:type="dcterms:W3CDTF">2017-10-24T15:51:29Z</dcterms:modified>
</cp:coreProperties>
</file>

<file path=docProps/thumbnail.jpeg>
</file>